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notesSlides/notesSlide2.xml" Type="http://schemas.openxmlformats.org/officeDocument/2006/relationships/notesSlide"/><Relationship Id="rId44" Target="notesSlides/notesSlide3.xml" Type="http://schemas.openxmlformats.org/officeDocument/2006/relationships/notesSlide"/><Relationship Id="rId45" Target="notesSlides/notesSlide4.xml" Type="http://schemas.openxmlformats.org/officeDocument/2006/relationships/notesSlide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8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7.jpe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2.pn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1.png" Type="http://schemas.openxmlformats.org/officeDocument/2006/relationships/image"/><Relationship Id="rId4" Target="../media/image35.jpe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7.png" Type="http://schemas.openxmlformats.org/officeDocument/2006/relationships/image"/><Relationship Id="rId4" Target="../media/image38.jpe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3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7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png" Type="http://schemas.openxmlformats.org/officeDocument/2006/relationships/image"/><Relationship Id="rId4" Target="../media/image26.png" Type="http://schemas.openxmlformats.org/officeDocument/2006/relationships/image"/><Relationship Id="rId5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8462" y="-859462"/>
            <a:ext cx="2037819" cy="11958151"/>
          </a:xfrm>
          <a:custGeom>
            <a:avLst/>
            <a:gdLst/>
            <a:ahLst/>
            <a:cxnLst/>
            <a:rect r="r" b="b" t="t" l="l"/>
            <a:pathLst>
              <a:path h="11958151" w="2037819">
                <a:moveTo>
                  <a:pt x="0" y="0"/>
                </a:moveTo>
                <a:lnTo>
                  <a:pt x="2037819" y="0"/>
                </a:lnTo>
                <a:lnTo>
                  <a:pt x="2037819" y="11958151"/>
                </a:lnTo>
                <a:lnTo>
                  <a:pt x="0" y="1195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8957" y="-1011147"/>
            <a:ext cx="2647750" cy="2647750"/>
            <a:chOff x="0" y="0"/>
            <a:chExt cx="3530333" cy="3530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0346" cy="3530346"/>
            </a:xfrm>
            <a:custGeom>
              <a:avLst/>
              <a:gdLst/>
              <a:ahLst/>
              <a:cxnLst/>
              <a:rect r="r" b="b" t="t" l="l"/>
              <a:pathLst>
                <a:path h="3530346" w="3530346">
                  <a:moveTo>
                    <a:pt x="0" y="0"/>
                  </a:moveTo>
                  <a:lnTo>
                    <a:pt x="3530346" y="0"/>
                  </a:lnTo>
                  <a:lnTo>
                    <a:pt x="3530346" y="3530346"/>
                  </a:lnTo>
                  <a:lnTo>
                    <a:pt x="0" y="353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78499" y="649481"/>
            <a:ext cx="7519437" cy="8987928"/>
            <a:chOff x="0" y="0"/>
            <a:chExt cx="10025916" cy="119839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25888" cy="11983847"/>
            </a:xfrm>
            <a:custGeom>
              <a:avLst/>
              <a:gdLst/>
              <a:ahLst/>
              <a:cxnLst/>
              <a:rect r="r" b="b" t="t" l="l"/>
              <a:pathLst>
                <a:path h="11983847" w="10025888">
                  <a:moveTo>
                    <a:pt x="10025888" y="11942572"/>
                  </a:moveTo>
                  <a:cubicBezTo>
                    <a:pt x="10025888" y="11981180"/>
                    <a:pt x="10013442" y="11983847"/>
                    <a:pt x="9981057" y="11983847"/>
                  </a:cubicBezTo>
                  <a:cubicBezTo>
                    <a:pt x="6655562" y="11983085"/>
                    <a:pt x="3330194" y="11983085"/>
                    <a:pt x="4699" y="11983085"/>
                  </a:cubicBezTo>
                  <a:cubicBezTo>
                    <a:pt x="0" y="11966956"/>
                    <a:pt x="7366" y="11952351"/>
                    <a:pt x="10795" y="11937365"/>
                  </a:cubicBezTo>
                  <a:cubicBezTo>
                    <a:pt x="156972" y="11283188"/>
                    <a:pt x="303276" y="10629011"/>
                    <a:pt x="449961" y="9974961"/>
                  </a:cubicBezTo>
                  <a:cubicBezTo>
                    <a:pt x="659003" y="9042400"/>
                    <a:pt x="868553" y="8110093"/>
                    <a:pt x="1077468" y="7177532"/>
                  </a:cubicBezTo>
                  <a:cubicBezTo>
                    <a:pt x="1335532" y="6025896"/>
                    <a:pt x="1592961" y="4874260"/>
                    <a:pt x="1850771" y="3722751"/>
                  </a:cubicBezTo>
                  <a:cubicBezTo>
                    <a:pt x="2112772" y="2552954"/>
                    <a:pt x="2374900" y="1383157"/>
                    <a:pt x="2637663" y="213487"/>
                  </a:cubicBezTo>
                  <a:cubicBezTo>
                    <a:pt x="2653665" y="142367"/>
                    <a:pt x="2663825" y="69469"/>
                    <a:pt x="2689733" y="762"/>
                  </a:cubicBezTo>
                  <a:cubicBezTo>
                    <a:pt x="5120259" y="762"/>
                    <a:pt x="7550785" y="762"/>
                    <a:pt x="9981438" y="0"/>
                  </a:cubicBezTo>
                  <a:cubicBezTo>
                    <a:pt x="10014458" y="0"/>
                    <a:pt x="10025634" y="3937"/>
                    <a:pt x="10025634" y="41783"/>
                  </a:cubicBezTo>
                  <a:cubicBezTo>
                    <a:pt x="10024745" y="4008755"/>
                    <a:pt x="10024745" y="7975853"/>
                    <a:pt x="10025888" y="11942699"/>
                  </a:cubicBezTo>
                  <a:close/>
                </a:path>
              </a:pathLst>
            </a:custGeom>
            <a:blipFill>
              <a:blip r:embed="rId6"/>
              <a:stretch>
                <a:fillRect l="-45471" t="0" r="-4544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95175" y="8630507"/>
            <a:ext cx="2647750" cy="2647750"/>
            <a:chOff x="0" y="0"/>
            <a:chExt cx="3530333" cy="3530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0346" cy="3530346"/>
            </a:xfrm>
            <a:custGeom>
              <a:avLst/>
              <a:gdLst/>
              <a:ahLst/>
              <a:cxnLst/>
              <a:rect r="r" b="b" t="t" l="l"/>
              <a:pathLst>
                <a:path h="3530346" w="3530346">
                  <a:moveTo>
                    <a:pt x="0" y="0"/>
                  </a:moveTo>
                  <a:lnTo>
                    <a:pt x="3530346" y="0"/>
                  </a:lnTo>
                  <a:lnTo>
                    <a:pt x="3530346" y="3530346"/>
                  </a:lnTo>
                  <a:lnTo>
                    <a:pt x="0" y="353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3748" y="1342025"/>
            <a:ext cx="6254492" cy="1302357"/>
            <a:chOff x="0" y="0"/>
            <a:chExt cx="8339323" cy="1736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39328" cy="1736471"/>
            </a:xfrm>
            <a:custGeom>
              <a:avLst/>
              <a:gdLst/>
              <a:ahLst/>
              <a:cxnLst/>
              <a:rect r="r" b="b" t="t" l="l"/>
              <a:pathLst>
                <a:path h="1736471" w="8339328">
                  <a:moveTo>
                    <a:pt x="0" y="0"/>
                  </a:moveTo>
                  <a:lnTo>
                    <a:pt x="8339328" y="0"/>
                  </a:lnTo>
                  <a:lnTo>
                    <a:pt x="8339328" y="1736471"/>
                  </a:lnTo>
                  <a:lnTo>
                    <a:pt x="0" y="1736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55" r="0" b="-105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73748" y="7027179"/>
            <a:ext cx="7913921" cy="46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50">
                <a:solidFill>
                  <a:srgbClr val="006D54"/>
                </a:solidFill>
                <a:latin typeface="DM Sans Italics"/>
              </a:rPr>
              <a:t>Presented by: Sunder &amp; Remya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748" y="3606104"/>
            <a:ext cx="10959085" cy="174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7"/>
              </a:lnSpc>
            </a:pPr>
            <a:r>
              <a:rPr lang="en-US" sz="11300">
                <a:solidFill>
                  <a:srgbClr val="006D54"/>
                </a:solidFill>
                <a:latin typeface="Now Bold"/>
              </a:rPr>
              <a:t>COMPUTER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3748" y="5318135"/>
            <a:ext cx="9659937" cy="174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7"/>
              </a:lnSpc>
            </a:pPr>
            <a:r>
              <a:rPr lang="en-US" sz="11300">
                <a:solidFill>
                  <a:srgbClr val="006D54"/>
                </a:solidFill>
                <a:latin typeface="Now Bold"/>
              </a:rPr>
              <a:t>VISION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04754" y="9074551"/>
            <a:ext cx="1715127" cy="1715127"/>
            <a:chOff x="0" y="0"/>
            <a:chExt cx="2286836" cy="2286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441" y="-390286"/>
            <a:ext cx="1715127" cy="1715127"/>
            <a:chOff x="0" y="0"/>
            <a:chExt cx="2286836" cy="2286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98071" y="-136788"/>
            <a:ext cx="2988937" cy="570615"/>
            <a:chOff x="0" y="0"/>
            <a:chExt cx="3985249" cy="760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991" y="9922935"/>
            <a:ext cx="2988937" cy="570615"/>
            <a:chOff x="0" y="0"/>
            <a:chExt cx="3985249" cy="760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53214" y="467277"/>
            <a:ext cx="10101329" cy="9592300"/>
            <a:chOff x="0" y="0"/>
            <a:chExt cx="13468439" cy="12789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68477" cy="12789789"/>
            </a:xfrm>
            <a:custGeom>
              <a:avLst/>
              <a:gdLst/>
              <a:ahLst/>
              <a:cxnLst/>
              <a:rect r="r" b="b" t="t" l="l"/>
              <a:pathLst>
                <a:path h="12789789" w="13468477">
                  <a:moveTo>
                    <a:pt x="0" y="0"/>
                  </a:moveTo>
                  <a:lnTo>
                    <a:pt x="13468477" y="0"/>
                  </a:lnTo>
                  <a:lnTo>
                    <a:pt x="13468477" y="12789789"/>
                  </a:lnTo>
                  <a:lnTo>
                    <a:pt x="0" y="1278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865" r="0" b="-686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89758" y="5124450"/>
            <a:ext cx="3478530" cy="3166110"/>
            <a:chOff x="0" y="0"/>
            <a:chExt cx="4638040" cy="42214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38050" cy="4221491"/>
            </a:xfrm>
            <a:custGeom>
              <a:avLst/>
              <a:gdLst/>
              <a:ahLst/>
              <a:cxnLst/>
              <a:rect r="r" b="b" t="t" l="l"/>
              <a:pathLst>
                <a:path h="4221491" w="4638050">
                  <a:moveTo>
                    <a:pt x="0" y="0"/>
                  </a:moveTo>
                  <a:lnTo>
                    <a:pt x="4638050" y="0"/>
                  </a:lnTo>
                  <a:lnTo>
                    <a:pt x="4638050" y="4221491"/>
                  </a:lnTo>
                  <a:lnTo>
                    <a:pt x="0" y="422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684" t="0" r="-36684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04753" y="9074550"/>
            <a:ext cx="1715126" cy="1715126"/>
            <a:chOff x="0" y="0"/>
            <a:chExt cx="2286835" cy="228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440" y="-390285"/>
            <a:ext cx="1715126" cy="1715126"/>
            <a:chOff x="0" y="0"/>
            <a:chExt cx="2286835" cy="22868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98070" y="-136787"/>
            <a:ext cx="2988936" cy="570614"/>
            <a:chOff x="0" y="0"/>
            <a:chExt cx="3985248" cy="760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990" y="9922934"/>
            <a:ext cx="2988936" cy="570614"/>
            <a:chOff x="0" y="0"/>
            <a:chExt cx="3985248" cy="7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77090" y="5515802"/>
            <a:ext cx="3311073" cy="3147051"/>
            <a:chOff x="0" y="0"/>
            <a:chExt cx="4414764" cy="4196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14774" cy="4196080"/>
            </a:xfrm>
            <a:custGeom>
              <a:avLst/>
              <a:gdLst/>
              <a:ahLst/>
              <a:cxnLst/>
              <a:rect r="r" b="b" t="t" l="l"/>
              <a:pathLst>
                <a:path h="4196080" w="4414774">
                  <a:moveTo>
                    <a:pt x="0" y="0"/>
                  </a:moveTo>
                  <a:lnTo>
                    <a:pt x="4414774" y="0"/>
                  </a:lnTo>
                  <a:lnTo>
                    <a:pt x="4414774" y="4196080"/>
                  </a:lnTo>
                  <a:lnTo>
                    <a:pt x="0" y="419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0520" t="0" r="-4051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34355" y="467277"/>
            <a:ext cx="17127961" cy="9237552"/>
          </a:xfrm>
          <a:custGeom>
            <a:avLst/>
            <a:gdLst/>
            <a:ahLst/>
            <a:cxnLst/>
            <a:rect r="r" b="b" t="t" l="l"/>
            <a:pathLst>
              <a:path h="9237552" w="17127961">
                <a:moveTo>
                  <a:pt x="0" y="0"/>
                </a:moveTo>
                <a:lnTo>
                  <a:pt x="17127961" y="0"/>
                </a:lnTo>
                <a:lnTo>
                  <a:pt x="17127961" y="9237552"/>
                </a:lnTo>
                <a:lnTo>
                  <a:pt x="0" y="9237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2339" y="8077316"/>
            <a:ext cx="6271098" cy="5438752"/>
            <a:chOff x="0" y="0"/>
            <a:chExt cx="8361464" cy="725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61426" cy="7251700"/>
            </a:xfrm>
            <a:custGeom>
              <a:avLst/>
              <a:gdLst/>
              <a:ahLst/>
              <a:cxnLst/>
              <a:rect r="r" b="b" t="t" l="l"/>
              <a:pathLst>
                <a:path h="7251700" w="8361426">
                  <a:moveTo>
                    <a:pt x="0" y="0"/>
                  </a:moveTo>
                  <a:lnTo>
                    <a:pt x="8361426" y="0"/>
                  </a:lnTo>
                  <a:lnTo>
                    <a:pt x="8361426" y="7251700"/>
                  </a:lnTo>
                  <a:lnTo>
                    <a:pt x="0" y="725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828994" y="-2798190"/>
            <a:ext cx="4991255" cy="4328779"/>
            <a:chOff x="0" y="0"/>
            <a:chExt cx="6655007" cy="5771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55054" cy="5771769"/>
            </a:xfrm>
            <a:custGeom>
              <a:avLst/>
              <a:gdLst/>
              <a:ahLst/>
              <a:cxnLst/>
              <a:rect r="r" b="b" t="t" l="l"/>
              <a:pathLst>
                <a:path h="5771769" w="6655054">
                  <a:moveTo>
                    <a:pt x="0" y="0"/>
                  </a:moveTo>
                  <a:lnTo>
                    <a:pt x="6655054" y="0"/>
                  </a:lnTo>
                  <a:lnTo>
                    <a:pt x="6655054" y="5771769"/>
                  </a:lnTo>
                  <a:lnTo>
                    <a:pt x="0" y="577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2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322893"/>
            <a:ext cx="6938816" cy="7093490"/>
            <a:chOff x="0" y="0"/>
            <a:chExt cx="9251755" cy="94579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51696" cy="9457944"/>
            </a:xfrm>
            <a:custGeom>
              <a:avLst/>
              <a:gdLst/>
              <a:ahLst/>
              <a:cxnLst/>
              <a:rect r="r" b="b" t="t" l="l"/>
              <a:pathLst>
                <a:path h="9457944" w="9251696">
                  <a:moveTo>
                    <a:pt x="0" y="0"/>
                  </a:moveTo>
                  <a:lnTo>
                    <a:pt x="9251696" y="0"/>
                  </a:lnTo>
                  <a:lnTo>
                    <a:pt x="9251696" y="9457944"/>
                  </a:lnTo>
                  <a:lnTo>
                    <a:pt x="0" y="9457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973" r="0" b="-2297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644977" y="6313698"/>
            <a:ext cx="2007565" cy="2007565"/>
          </a:xfrm>
          <a:custGeom>
            <a:avLst/>
            <a:gdLst/>
            <a:ahLst/>
            <a:cxnLst/>
            <a:rect r="r" b="b" t="t" l="l"/>
            <a:pathLst>
              <a:path h="2007565" w="2007565">
                <a:moveTo>
                  <a:pt x="0" y="0"/>
                </a:moveTo>
                <a:lnTo>
                  <a:pt x="2007564" y="0"/>
                </a:lnTo>
                <a:lnTo>
                  <a:pt x="2007564" y="2007564"/>
                </a:lnTo>
                <a:lnTo>
                  <a:pt x="0" y="200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40237" y="3719342"/>
            <a:ext cx="1879132" cy="1879132"/>
          </a:xfrm>
          <a:custGeom>
            <a:avLst/>
            <a:gdLst/>
            <a:ahLst/>
            <a:cxnLst/>
            <a:rect r="r" b="b" t="t" l="l"/>
            <a:pathLst>
              <a:path h="1879132" w="1879132">
                <a:moveTo>
                  <a:pt x="0" y="0"/>
                </a:moveTo>
                <a:lnTo>
                  <a:pt x="1879132" y="0"/>
                </a:lnTo>
                <a:lnTo>
                  <a:pt x="1879132" y="1879132"/>
                </a:lnTo>
                <a:lnTo>
                  <a:pt x="0" y="1879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90229" y="547688"/>
            <a:ext cx="790754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100">
                <a:solidFill>
                  <a:srgbClr val="FFFFFF"/>
                </a:solidFill>
                <a:latin typeface="DM Sans"/>
              </a:rPr>
              <a:t>Draw shapes on Images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3032" y="3474541"/>
            <a:ext cx="6336982" cy="443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cv2.rectangle(</a:t>
            </a:r>
          </a:p>
          <a:p>
            <a:pPr algn="ctr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img = cv2.imread(“image.jpg”),</a:t>
            </a:r>
          </a:p>
          <a:p>
            <a:pPr algn="ctr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pt1=(100,200),</a:t>
            </a:r>
          </a:p>
          <a:p>
            <a:pPr algn="ctr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pt2=(500,700),</a:t>
            </a:r>
          </a:p>
          <a:p>
            <a:pPr algn="ctr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thickness=3,</a:t>
            </a:r>
          </a:p>
          <a:p>
            <a:pPr algn="ctr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color = (0,0,255),</a:t>
            </a:r>
          </a:p>
          <a:p>
            <a:pPr algn="l">
              <a:lnSpc>
                <a:spcPts val="495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)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28164" y="-2586935"/>
            <a:ext cx="5956513" cy="5956513"/>
            <a:chOff x="0" y="0"/>
            <a:chExt cx="7942017" cy="7942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359890" y="7239384"/>
            <a:ext cx="5956513" cy="5956513"/>
            <a:chOff x="0" y="0"/>
            <a:chExt cx="7942017" cy="79420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43718" y="1904043"/>
            <a:ext cx="7828508" cy="7354257"/>
            <a:chOff x="0" y="0"/>
            <a:chExt cx="10438011" cy="9805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38003" cy="9805670"/>
            </a:xfrm>
            <a:custGeom>
              <a:avLst/>
              <a:gdLst/>
              <a:ahLst/>
              <a:cxnLst/>
              <a:rect r="r" b="b" t="t" l="l"/>
              <a:pathLst>
                <a:path h="9805670" w="10438003">
                  <a:moveTo>
                    <a:pt x="0" y="0"/>
                  </a:moveTo>
                  <a:lnTo>
                    <a:pt x="10438003" y="0"/>
                  </a:lnTo>
                  <a:lnTo>
                    <a:pt x="10438003" y="9805670"/>
                  </a:lnTo>
                  <a:lnTo>
                    <a:pt x="0" y="980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224" r="0" b="-322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03601" y="3809090"/>
            <a:ext cx="2668819" cy="2668819"/>
            <a:chOff x="0" y="0"/>
            <a:chExt cx="3558425" cy="35584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58413" cy="3558413"/>
            </a:xfrm>
            <a:custGeom>
              <a:avLst/>
              <a:gdLst/>
              <a:ahLst/>
              <a:cxnLst/>
              <a:rect r="r" b="b" t="t" l="l"/>
              <a:pathLst>
                <a:path h="3558413" w="3558413">
                  <a:moveTo>
                    <a:pt x="0" y="0"/>
                  </a:moveTo>
                  <a:lnTo>
                    <a:pt x="3558413" y="0"/>
                  </a:lnTo>
                  <a:lnTo>
                    <a:pt x="3558413" y="3558413"/>
                  </a:lnTo>
                  <a:lnTo>
                    <a:pt x="0" y="3558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12359" y="574217"/>
            <a:ext cx="12535138" cy="75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sz="4000">
                <a:solidFill>
                  <a:srgbClr val="FFFFFF"/>
                </a:solidFill>
                <a:latin typeface="DM Sans"/>
              </a:rPr>
              <a:t>Video Capturing and Face Recognition Using OpenCV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3520" y="1590911"/>
            <a:ext cx="2651835" cy="2651835"/>
            <a:chOff x="0" y="0"/>
            <a:chExt cx="3535780" cy="3535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37321" y="2636321"/>
            <a:ext cx="7650679" cy="7650679"/>
            <a:chOff x="0" y="0"/>
            <a:chExt cx="10200905" cy="10200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00894" cy="10200894"/>
            </a:xfrm>
            <a:custGeom>
              <a:avLst/>
              <a:gdLst/>
              <a:ahLst/>
              <a:cxnLst/>
              <a:rect r="r" b="b" t="t" l="l"/>
              <a:pathLst>
                <a:path h="10200894" w="10200894">
                  <a:moveTo>
                    <a:pt x="10200894" y="10200894"/>
                  </a:moveTo>
                  <a:lnTo>
                    <a:pt x="0" y="10200894"/>
                  </a:lnTo>
                  <a:cubicBezTo>
                    <a:pt x="0" y="4565650"/>
                    <a:pt x="4565650" y="0"/>
                    <a:pt x="10200894" y="0"/>
                  </a:cubicBezTo>
                  <a:lnTo>
                    <a:pt x="10200894" y="10200894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789475" y="-570381"/>
            <a:ext cx="2651835" cy="2651835"/>
            <a:chOff x="0" y="0"/>
            <a:chExt cx="3535780" cy="3535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01082" y="1590911"/>
            <a:ext cx="6254492" cy="1302357"/>
            <a:chOff x="0" y="0"/>
            <a:chExt cx="8339323" cy="1736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39328" cy="1736471"/>
            </a:xfrm>
            <a:custGeom>
              <a:avLst/>
              <a:gdLst/>
              <a:ahLst/>
              <a:cxnLst/>
              <a:rect r="r" b="b" t="t" l="l"/>
              <a:pathLst>
                <a:path h="1736471" w="8339328">
                  <a:moveTo>
                    <a:pt x="0" y="0"/>
                  </a:moveTo>
                  <a:lnTo>
                    <a:pt x="8339328" y="0"/>
                  </a:lnTo>
                  <a:lnTo>
                    <a:pt x="8339328" y="1736471"/>
                  </a:lnTo>
                  <a:lnTo>
                    <a:pt x="0" y="1736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55" r="0" b="-105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01082" y="5630676"/>
            <a:ext cx="9364819" cy="6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700">
                <a:solidFill>
                  <a:srgbClr val="006D54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6762" y="3369932"/>
            <a:ext cx="10434893" cy="1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43"/>
              </a:lnSpc>
            </a:pPr>
            <a:r>
              <a:rPr lang="en-US" sz="7550" spc="458">
                <a:solidFill>
                  <a:srgbClr val="006D54"/>
                </a:solidFill>
                <a:latin typeface="Now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9026" y="6653048"/>
            <a:ext cx="8329850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3000" spc="148">
                <a:solidFill>
                  <a:srgbClr val="9CA19E"/>
                </a:solidFill>
                <a:latin typeface="DM Sans"/>
              </a:rPr>
              <a:t>Ph     : +91 8300251244</a:t>
            </a:r>
          </a:p>
          <a:p>
            <a:pPr algn="l">
              <a:lnSpc>
                <a:spcPts val="3574"/>
              </a:lnSpc>
            </a:pPr>
            <a:r>
              <a:rPr lang="en-US" sz="3000" spc="148">
                <a:solidFill>
                  <a:srgbClr val="9CA19E"/>
                </a:solidFill>
                <a:latin typeface="DM Sans"/>
              </a:rPr>
              <a:t>Email : hr@clovion.org</a:t>
            </a:r>
          </a:p>
          <a:p>
            <a:pPr algn="l">
              <a:lnSpc>
                <a:spcPts val="3573"/>
              </a:lnSpc>
            </a:pPr>
            <a:r>
              <a:rPr lang="en-US" sz="3000" spc="147">
                <a:solidFill>
                  <a:srgbClr val="9CA19E"/>
                </a:solidFill>
                <a:latin typeface="DM Sans"/>
              </a:rPr>
              <a:t>Web  : https://clovion.org</a:t>
            </a:r>
          </a:p>
          <a:p>
            <a:pPr algn="l">
              <a:lnSpc>
                <a:spcPts val="3574"/>
              </a:lnSpc>
            </a:pPr>
            <a:r>
              <a:rPr lang="en-US" sz="3000" spc="148">
                <a:solidFill>
                  <a:srgbClr val="9CA19E"/>
                </a:solidFill>
                <a:latin typeface="DM Sans"/>
              </a:rPr>
              <a:t>Feedback : https://clovion.org/Feedback_Form.php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4120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14914" y="4621413"/>
            <a:ext cx="2241225" cy="38100"/>
            <a:chOff x="0" y="0"/>
            <a:chExt cx="2988300" cy="50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32017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72811" y="4621413"/>
            <a:ext cx="2241225" cy="38100"/>
            <a:chOff x="0" y="0"/>
            <a:chExt cx="2988300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74120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14914" y="7408004"/>
            <a:ext cx="2241225" cy="38100"/>
            <a:chOff x="0" y="0"/>
            <a:chExt cx="2988300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832017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972811" y="7408004"/>
            <a:ext cx="2241225" cy="38100"/>
            <a:chOff x="0" y="0"/>
            <a:chExt cx="2988300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992600" y="1501554"/>
            <a:ext cx="7008901" cy="8090920"/>
          </a:xfrm>
          <a:custGeom>
            <a:avLst/>
            <a:gdLst/>
            <a:ahLst/>
            <a:cxnLst/>
            <a:rect r="r" b="b" t="t" l="l"/>
            <a:pathLst>
              <a:path h="8090920" w="7008901">
                <a:moveTo>
                  <a:pt x="0" y="0"/>
                </a:moveTo>
                <a:lnTo>
                  <a:pt x="7008901" y="0"/>
                </a:lnTo>
                <a:lnTo>
                  <a:pt x="7008901" y="8090920"/>
                </a:lnTo>
                <a:lnTo>
                  <a:pt x="0" y="8090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143550" y="1698193"/>
            <a:ext cx="6697476" cy="7733806"/>
            <a:chOff x="0" y="0"/>
            <a:chExt cx="8929968" cy="103117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30005" cy="10311765"/>
            </a:xfrm>
            <a:custGeom>
              <a:avLst/>
              <a:gdLst/>
              <a:ahLst/>
              <a:cxnLst/>
              <a:rect r="r" b="b" t="t" l="l"/>
              <a:pathLst>
                <a:path h="10311765" w="8930005">
                  <a:moveTo>
                    <a:pt x="4464939" y="10311765"/>
                  </a:moveTo>
                  <a:lnTo>
                    <a:pt x="0" y="7733792"/>
                  </a:lnTo>
                  <a:lnTo>
                    <a:pt x="0" y="2577973"/>
                  </a:lnTo>
                  <a:lnTo>
                    <a:pt x="4464939" y="0"/>
                  </a:lnTo>
                  <a:lnTo>
                    <a:pt x="8930005" y="2577973"/>
                  </a:lnTo>
                  <a:lnTo>
                    <a:pt x="8930005" y="7733792"/>
                  </a:lnTo>
                  <a:lnTo>
                    <a:pt x="4464939" y="10311765"/>
                  </a:lnTo>
                  <a:close/>
                </a:path>
              </a:pathLst>
            </a:custGeom>
            <a:blipFill>
              <a:blip r:embed="rId13"/>
              <a:stretch>
                <a:fillRect l="-36604" t="0" r="-36604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692728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833522" y="4621413"/>
            <a:ext cx="2241225" cy="38100"/>
            <a:chOff x="0" y="0"/>
            <a:chExt cx="298830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692728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833522" y="7408004"/>
            <a:ext cx="2241225" cy="38100"/>
            <a:chOff x="0" y="0"/>
            <a:chExt cx="2988300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7631327" y="597505"/>
            <a:ext cx="9077445" cy="9077445"/>
            <a:chOff x="0" y="0"/>
            <a:chExt cx="12103260" cy="121032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3227" cy="12103227"/>
            </a:xfrm>
            <a:custGeom>
              <a:avLst/>
              <a:gdLst/>
              <a:ahLst/>
              <a:cxnLst/>
              <a:rect r="r" b="b" t="t" l="l"/>
              <a:pathLst>
                <a:path h="12103227" w="12103227">
                  <a:moveTo>
                    <a:pt x="0" y="0"/>
                  </a:moveTo>
                  <a:lnTo>
                    <a:pt x="12103227" y="0"/>
                  </a:lnTo>
                  <a:lnTo>
                    <a:pt x="12103227" y="12103227"/>
                  </a:lnTo>
                  <a:lnTo>
                    <a:pt x="0" y="12103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986667" y="1688668"/>
            <a:ext cx="8437330" cy="123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8000">
                <a:solidFill>
                  <a:srgbClr val="006D54"/>
                </a:solidFill>
                <a:latin typeface="Now Bold"/>
              </a:rPr>
              <a:t>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3964" y="4757754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47970" y="3130651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91861" y="4757754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Installation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05866" y="3130651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33964" y="7544346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Image Manipulation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47970" y="5917243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91861" y="7544346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Video Capturing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05866" y="5917243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852572" y="4757754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Read&amp;Display Image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66578" y="3130651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52572" y="7544346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900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6578" y="5917243"/>
            <a:ext cx="1690455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49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57369" y="1028700"/>
            <a:ext cx="627130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622339" y="7919689"/>
            <a:ext cx="6452848" cy="5596379"/>
            <a:chOff x="0" y="0"/>
            <a:chExt cx="8603797" cy="74618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03742" cy="7461885"/>
            </a:xfrm>
            <a:custGeom>
              <a:avLst/>
              <a:gdLst/>
              <a:ahLst/>
              <a:cxnLst/>
              <a:rect r="r" b="b" t="t" l="l"/>
              <a:pathLst>
                <a:path h="7461885" w="8603742">
                  <a:moveTo>
                    <a:pt x="0" y="0"/>
                  </a:moveTo>
                  <a:lnTo>
                    <a:pt x="8603742" y="0"/>
                  </a:lnTo>
                  <a:lnTo>
                    <a:pt x="8603742" y="7461885"/>
                  </a:lnTo>
                  <a:lnTo>
                    <a:pt x="0" y="7461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3457346" y="-3424840"/>
            <a:ext cx="6452848" cy="5596379"/>
            <a:chOff x="0" y="0"/>
            <a:chExt cx="8603797" cy="74618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03742" cy="7461885"/>
            </a:xfrm>
            <a:custGeom>
              <a:avLst/>
              <a:gdLst/>
              <a:ahLst/>
              <a:cxnLst/>
              <a:rect r="r" b="b" t="t" l="l"/>
              <a:pathLst>
                <a:path h="7461885" w="8603742">
                  <a:moveTo>
                    <a:pt x="0" y="0"/>
                  </a:moveTo>
                  <a:lnTo>
                    <a:pt x="8603742" y="0"/>
                  </a:lnTo>
                  <a:lnTo>
                    <a:pt x="8603742" y="7461885"/>
                  </a:lnTo>
                  <a:lnTo>
                    <a:pt x="0" y="7461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6089"/>
            <a:ext cx="5528476" cy="7823599"/>
            <a:chOff x="0" y="0"/>
            <a:chExt cx="7371301" cy="10431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71334" cy="10431526"/>
            </a:xfrm>
            <a:custGeom>
              <a:avLst/>
              <a:gdLst/>
              <a:ahLst/>
              <a:cxnLst/>
              <a:rect r="r" b="b" t="t" l="l"/>
              <a:pathLst>
                <a:path h="10431526" w="7371334">
                  <a:moveTo>
                    <a:pt x="0" y="0"/>
                  </a:moveTo>
                  <a:lnTo>
                    <a:pt x="7371334" y="0"/>
                  </a:lnTo>
                  <a:lnTo>
                    <a:pt x="7371334" y="10431526"/>
                  </a:lnTo>
                  <a:lnTo>
                    <a:pt x="0" y="10431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860" t="0" r="-1486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357369" y="2223813"/>
            <a:ext cx="11802050" cy="811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3407" indent="-304469" lvl="2">
              <a:lnSpc>
                <a:spcPts val="5506"/>
              </a:lnSpc>
              <a:buFont typeface="Arial"/>
              <a:buChar char="⚬"/>
            </a:pPr>
            <a:r>
              <a:rPr lang="en-US" sz="4000" spc="391">
                <a:solidFill>
                  <a:srgbClr val="F5FFF5"/>
                </a:solidFill>
                <a:latin typeface="DM Sans Bold"/>
              </a:rPr>
              <a:t>Computer Vision</a:t>
            </a:r>
            <a:r>
              <a:rPr lang="en-US" sz="4000" spc="391">
                <a:solidFill>
                  <a:srgbClr val="F5FFF5"/>
                </a:solidFill>
                <a:latin typeface="DM Sans"/>
              </a:rPr>
              <a:t> is a field that includes methods for acquring,processing,analyzing and understanding images.</a:t>
            </a:r>
          </a:p>
          <a:p>
            <a:pPr algn="l" marL="959077" indent="-319692" lvl="2">
              <a:lnSpc>
                <a:spcPts val="5506"/>
              </a:lnSpc>
            </a:pPr>
          </a:p>
          <a:p>
            <a:pPr algn="l" marL="959126" indent="-319709" lvl="2">
              <a:lnSpc>
                <a:spcPts val="5782"/>
              </a:lnSpc>
              <a:buFont typeface="Arial"/>
              <a:buChar char="⚬"/>
            </a:pPr>
            <a:r>
              <a:rPr lang="en-US" sz="4200" spc="410">
                <a:solidFill>
                  <a:srgbClr val="F5FFF5"/>
                </a:solidFill>
                <a:latin typeface="DM Sans"/>
              </a:rPr>
              <a:t>Image data can take many forms , such as a video sequence , depth images , views from multiple cameras , medical scanners , satellite sensors etc</a:t>
            </a:r>
          </a:p>
          <a:p>
            <a:pPr algn="l" marL="959126" indent="-319709" lvl="2">
              <a:lnSpc>
                <a:spcPts val="3575"/>
              </a:lnSpc>
            </a:pPr>
          </a:p>
          <a:p>
            <a:pPr algn="l" marL="959126" indent="-319709" lvl="2">
              <a:lnSpc>
                <a:spcPts val="357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04753" y="9074550"/>
            <a:ext cx="1715126" cy="1715126"/>
            <a:chOff x="0" y="0"/>
            <a:chExt cx="2286835" cy="228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440" y="-390285"/>
            <a:ext cx="1715126" cy="1715126"/>
            <a:chOff x="0" y="0"/>
            <a:chExt cx="2286835" cy="22868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98070" y="-136787"/>
            <a:ext cx="2988936" cy="570614"/>
            <a:chOff x="0" y="0"/>
            <a:chExt cx="3985248" cy="760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990" y="9922934"/>
            <a:ext cx="2988936" cy="570614"/>
            <a:chOff x="0" y="0"/>
            <a:chExt cx="3985248" cy="7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123650" y="1009650"/>
            <a:ext cx="8040701" cy="88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5649">
                <a:solidFill>
                  <a:srgbClr val="FFFFFF"/>
                </a:solidFill>
                <a:latin typeface="Now Bold"/>
              </a:rPr>
              <a:t>Artificial Intelligence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4707" y="2605038"/>
            <a:ext cx="12266414" cy="441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12115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Computer Vision</a:t>
            </a:r>
          </a:p>
          <a:p>
            <a:pPr marL="1122679" indent="-561340" lvl="1">
              <a:lnSpc>
                <a:spcPts val="12115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Machine Learing</a:t>
            </a:r>
          </a:p>
          <a:p>
            <a:pPr marL="1122679" indent="-561340" lvl="1">
              <a:lnSpc>
                <a:spcPts val="12115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NLP(Natural Language Processing)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28164" y="-2586935"/>
            <a:ext cx="5956513" cy="5956513"/>
            <a:chOff x="0" y="0"/>
            <a:chExt cx="7942017" cy="7942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359890" y="7239384"/>
            <a:ext cx="5956513" cy="5956513"/>
            <a:chOff x="0" y="0"/>
            <a:chExt cx="7942017" cy="79420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51856" y="1028700"/>
            <a:ext cx="627130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OPEN CV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2669" y="2457738"/>
            <a:ext cx="12801061" cy="62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3"/>
              </a:lnSpc>
            </a:pPr>
            <a:r>
              <a:rPr lang="en-US" sz="5050">
                <a:solidFill>
                  <a:srgbClr val="FFFFFF"/>
                </a:solidFill>
                <a:latin typeface="DM Sans"/>
              </a:rPr>
              <a:t>OpenCV provides wide range of tools for computer vision applications. It offers a common infrastructures for tasks such as image and video processing , object detection , machine learning and more. It is an open source code accessible for anyone to use and modify.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2339" y="8077316"/>
            <a:ext cx="6271098" cy="5438752"/>
            <a:chOff x="0" y="0"/>
            <a:chExt cx="8361464" cy="725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61426" cy="7251700"/>
            </a:xfrm>
            <a:custGeom>
              <a:avLst/>
              <a:gdLst/>
              <a:ahLst/>
              <a:cxnLst/>
              <a:rect r="r" b="b" t="t" l="l"/>
              <a:pathLst>
                <a:path h="7251700" w="8361426">
                  <a:moveTo>
                    <a:pt x="0" y="0"/>
                  </a:moveTo>
                  <a:lnTo>
                    <a:pt x="8361426" y="0"/>
                  </a:lnTo>
                  <a:lnTo>
                    <a:pt x="8361426" y="7251700"/>
                  </a:lnTo>
                  <a:lnTo>
                    <a:pt x="0" y="725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828994" y="-2798190"/>
            <a:ext cx="4991255" cy="4328779"/>
            <a:chOff x="0" y="0"/>
            <a:chExt cx="6655007" cy="5771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55054" cy="5771769"/>
            </a:xfrm>
            <a:custGeom>
              <a:avLst/>
              <a:gdLst/>
              <a:ahLst/>
              <a:cxnLst/>
              <a:rect r="r" b="b" t="t" l="l"/>
              <a:pathLst>
                <a:path h="5771769" w="6655054">
                  <a:moveTo>
                    <a:pt x="0" y="0"/>
                  </a:moveTo>
                  <a:lnTo>
                    <a:pt x="6655054" y="0"/>
                  </a:lnTo>
                  <a:lnTo>
                    <a:pt x="6655054" y="5771769"/>
                  </a:lnTo>
                  <a:lnTo>
                    <a:pt x="0" y="577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2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318980"/>
            <a:ext cx="16334378" cy="6939320"/>
            <a:chOff x="0" y="0"/>
            <a:chExt cx="21779171" cy="92524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9230" cy="9252458"/>
            </a:xfrm>
            <a:custGeom>
              <a:avLst/>
              <a:gdLst/>
              <a:ahLst/>
              <a:cxnLst/>
              <a:rect r="r" b="b" t="t" l="l"/>
              <a:pathLst>
                <a:path h="9252458" w="21779230">
                  <a:moveTo>
                    <a:pt x="0" y="0"/>
                  </a:moveTo>
                  <a:lnTo>
                    <a:pt x="21779230" y="0"/>
                  </a:lnTo>
                  <a:lnTo>
                    <a:pt x="21779230" y="9252458"/>
                  </a:lnTo>
                  <a:lnTo>
                    <a:pt x="0" y="925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20965"/>
            <a:ext cx="1488774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HUMAN VISION</a:t>
            </a:r>
            <a:r>
              <a:rPr lang="en-US" sz="5350">
                <a:solidFill>
                  <a:srgbClr val="FFFFFF"/>
                </a:solidFill>
                <a:latin typeface="Now"/>
              </a:rPr>
              <a:t> VS </a:t>
            </a:r>
            <a:r>
              <a:rPr lang="en-US" sz="5350">
                <a:solidFill>
                  <a:srgbClr val="FFFFFF"/>
                </a:solidFill>
                <a:latin typeface="Now Bold"/>
              </a:rPr>
              <a:t>COMPUTER VISION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04753" y="9074550"/>
            <a:ext cx="1715126" cy="1715126"/>
            <a:chOff x="0" y="0"/>
            <a:chExt cx="2286835" cy="228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440" y="-390285"/>
            <a:ext cx="1715126" cy="1715126"/>
            <a:chOff x="0" y="0"/>
            <a:chExt cx="2286835" cy="22868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98070" y="-136787"/>
            <a:ext cx="2988936" cy="570614"/>
            <a:chOff x="0" y="0"/>
            <a:chExt cx="3985248" cy="760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990" y="9922934"/>
            <a:ext cx="2988936" cy="570614"/>
            <a:chOff x="0" y="0"/>
            <a:chExt cx="3985248" cy="760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557308" y="1469423"/>
            <a:ext cx="13335230" cy="8209946"/>
          </a:xfrm>
          <a:custGeom>
            <a:avLst/>
            <a:gdLst/>
            <a:ahLst/>
            <a:cxnLst/>
            <a:rect r="r" b="b" t="t" l="l"/>
            <a:pathLst>
              <a:path h="8209946" w="13335230">
                <a:moveTo>
                  <a:pt x="0" y="0"/>
                </a:moveTo>
                <a:lnTo>
                  <a:pt x="13335230" y="0"/>
                </a:lnTo>
                <a:lnTo>
                  <a:pt x="13335230" y="8209946"/>
                </a:lnTo>
                <a:lnTo>
                  <a:pt x="0" y="8209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04754" y="9074551"/>
            <a:ext cx="1715127" cy="1715127"/>
            <a:chOff x="0" y="0"/>
            <a:chExt cx="2286836" cy="2286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441" y="-390286"/>
            <a:ext cx="1715127" cy="1715127"/>
            <a:chOff x="0" y="0"/>
            <a:chExt cx="2286836" cy="2286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6889" cy="2286889"/>
            </a:xfrm>
            <a:custGeom>
              <a:avLst/>
              <a:gdLst/>
              <a:ahLst/>
              <a:cxnLst/>
              <a:rect r="r" b="b" t="t" l="l"/>
              <a:pathLst>
                <a:path h="2286889" w="2286889">
                  <a:moveTo>
                    <a:pt x="0" y="0"/>
                  </a:moveTo>
                  <a:lnTo>
                    <a:pt x="2286889" y="0"/>
                  </a:lnTo>
                  <a:lnTo>
                    <a:pt x="2286889" y="2286889"/>
                  </a:lnTo>
                  <a:lnTo>
                    <a:pt x="0" y="2286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98071" y="-136788"/>
            <a:ext cx="2988937" cy="570615"/>
            <a:chOff x="0" y="0"/>
            <a:chExt cx="3985249" cy="760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991" y="9922935"/>
            <a:ext cx="2988937" cy="570615"/>
            <a:chOff x="0" y="0"/>
            <a:chExt cx="3985249" cy="760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5260" cy="760857"/>
            </a:xfrm>
            <a:custGeom>
              <a:avLst/>
              <a:gdLst/>
              <a:ahLst/>
              <a:cxnLst/>
              <a:rect r="r" b="b" t="t" l="l"/>
              <a:pathLst>
                <a:path h="760857" w="3985260">
                  <a:moveTo>
                    <a:pt x="0" y="0"/>
                  </a:moveTo>
                  <a:lnTo>
                    <a:pt x="3985260" y="0"/>
                  </a:lnTo>
                  <a:lnTo>
                    <a:pt x="3985260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5" t="0" r="-285" b="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0449" y="2369282"/>
            <a:ext cx="15164305" cy="6889018"/>
            <a:chOff x="0" y="0"/>
            <a:chExt cx="20219073" cy="91853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19036" cy="9185402"/>
            </a:xfrm>
            <a:custGeom>
              <a:avLst/>
              <a:gdLst/>
              <a:ahLst/>
              <a:cxnLst/>
              <a:rect r="r" b="b" t="t" l="l"/>
              <a:pathLst>
                <a:path h="9185402" w="20219036">
                  <a:moveTo>
                    <a:pt x="0" y="0"/>
                  </a:moveTo>
                  <a:lnTo>
                    <a:pt x="20219036" y="0"/>
                  </a:lnTo>
                  <a:lnTo>
                    <a:pt x="20219036" y="9185402"/>
                  </a:lnTo>
                  <a:lnTo>
                    <a:pt x="0" y="9185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838" t="0" r="-1683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90938" y="838200"/>
            <a:ext cx="8088812" cy="91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</a:pPr>
            <a:r>
              <a:rPr lang="en-US" sz="5400">
                <a:solidFill>
                  <a:srgbClr val="FFFFFF"/>
                </a:solidFill>
                <a:latin typeface="DM Sans"/>
              </a:rPr>
              <a:t>Changing Color-Space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28164" y="-2586935"/>
            <a:ext cx="5956513" cy="5956513"/>
            <a:chOff x="0" y="0"/>
            <a:chExt cx="7942017" cy="7942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359890" y="7239384"/>
            <a:ext cx="5956513" cy="5956513"/>
            <a:chOff x="0" y="0"/>
            <a:chExt cx="7942017" cy="79420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42072" cy="7942072"/>
            </a:xfrm>
            <a:custGeom>
              <a:avLst/>
              <a:gdLst/>
              <a:ahLst/>
              <a:cxnLst/>
              <a:rect r="r" b="b" t="t" l="l"/>
              <a:pathLst>
                <a:path h="7942072" w="7942072">
                  <a:moveTo>
                    <a:pt x="0" y="0"/>
                  </a:moveTo>
                  <a:lnTo>
                    <a:pt x="7942072" y="0"/>
                  </a:lnTo>
                  <a:lnTo>
                    <a:pt x="7942072" y="7942072"/>
                  </a:lnTo>
                  <a:lnTo>
                    <a:pt x="0" y="794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3" t="0" r="-10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96024" y="1677050"/>
            <a:ext cx="5943557" cy="7581250"/>
            <a:chOff x="0" y="0"/>
            <a:chExt cx="7924743" cy="10108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4800" cy="10108311"/>
            </a:xfrm>
            <a:custGeom>
              <a:avLst/>
              <a:gdLst/>
              <a:ahLst/>
              <a:cxnLst/>
              <a:rect r="r" b="b" t="t" l="l"/>
              <a:pathLst>
                <a:path h="10108311" w="7924800">
                  <a:moveTo>
                    <a:pt x="0" y="0"/>
                  </a:moveTo>
                  <a:lnTo>
                    <a:pt x="7924800" y="0"/>
                  </a:lnTo>
                  <a:lnTo>
                    <a:pt x="7924800" y="10108311"/>
                  </a:lnTo>
                  <a:lnTo>
                    <a:pt x="0" y="1010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5549" r="0" b="-3554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84254" y="1677050"/>
            <a:ext cx="5954689" cy="7581250"/>
            <a:chOff x="0" y="0"/>
            <a:chExt cx="7939585" cy="10108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9532" cy="10108311"/>
            </a:xfrm>
            <a:custGeom>
              <a:avLst/>
              <a:gdLst/>
              <a:ahLst/>
              <a:cxnLst/>
              <a:rect r="r" b="b" t="t" l="l"/>
              <a:pathLst>
                <a:path h="10108311" w="7939532">
                  <a:moveTo>
                    <a:pt x="0" y="0"/>
                  </a:moveTo>
                  <a:lnTo>
                    <a:pt x="7939532" y="0"/>
                  </a:lnTo>
                  <a:lnTo>
                    <a:pt x="7939532" y="10108311"/>
                  </a:lnTo>
                  <a:lnTo>
                    <a:pt x="0" y="1010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1253" t="0" r="-7125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0989" y="612317"/>
            <a:ext cx="713518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900">
                <a:solidFill>
                  <a:srgbClr val="FFFFFF"/>
                </a:solidFill>
                <a:latin typeface="DM Sans"/>
              </a:rPr>
              <a:t>How  OpenCV reads an image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6876" y="612317"/>
            <a:ext cx="6989445" cy="70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900">
                <a:solidFill>
                  <a:srgbClr val="FFFFFF"/>
                </a:solidFill>
                <a:latin typeface="DM Sans"/>
              </a:rPr>
              <a:t>Original Image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DAF3ZYrwuLk</dc:identifier>
  <dcterms:modified xsi:type="dcterms:W3CDTF">2011-08-01T06:04:30Z</dcterms:modified>
  <cp:revision>1</cp:revision>
  <dc:title>workshop.pptx</dc:title>
</cp:coreProperties>
</file>